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6" r:id="rId2"/>
    <p:sldId id="512" r:id="rId3"/>
    <p:sldId id="547" r:id="rId4"/>
    <p:sldId id="548" r:id="rId5"/>
    <p:sldId id="594" r:id="rId6"/>
    <p:sldId id="593" r:id="rId7"/>
    <p:sldId id="513" r:id="rId8"/>
    <p:sldId id="592" r:id="rId9"/>
    <p:sldId id="577" r:id="rId10"/>
    <p:sldId id="589" r:id="rId11"/>
    <p:sldId id="579" r:id="rId12"/>
    <p:sldId id="580" r:id="rId13"/>
    <p:sldId id="583" r:id="rId14"/>
    <p:sldId id="354" r:id="rId15"/>
    <p:sldId id="590" r:id="rId16"/>
    <p:sldId id="585" r:id="rId17"/>
    <p:sldId id="586" r:id="rId18"/>
    <p:sldId id="587" r:id="rId19"/>
    <p:sldId id="591" r:id="rId20"/>
    <p:sldId id="595" r:id="rId21"/>
    <p:sldId id="50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E509"/>
    <a:srgbClr val="FF9900"/>
    <a:srgbClr val="EE80E1"/>
    <a:srgbClr val="BE74C6"/>
    <a:srgbClr val="1CB4D2"/>
    <a:srgbClr val="2059AE"/>
    <a:srgbClr val="36ABAB"/>
    <a:srgbClr val="34A1AB"/>
    <a:srgbClr val="349A9A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81197" autoAdjust="0"/>
  </p:normalViewPr>
  <p:slideViewPr>
    <p:cSldViewPr>
      <p:cViewPr varScale="1">
        <p:scale>
          <a:sx n="65" d="100"/>
          <a:sy n="65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8977557D-209E-403D-91D2-DC77CD080DBC}" type="datetimeFigureOut">
              <a:rPr lang="en-CA" smtClean="0"/>
              <a:t>2015-10-26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1EF3AF6-551C-461E-B5A4-3057788507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04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BFEB0EAA-7258-46F4-B282-EC9C3A4E56B5}" type="datetimeFigureOut">
              <a:rPr lang="en-CA" smtClean="0"/>
              <a:t>2015-10-26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DB85F949-C936-413F-B72D-08A493E99A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214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Dire news</a:t>
            </a:r>
          </a:p>
          <a:p>
            <a:r>
              <a:rPr lang="en-CA" dirty="0" smtClean="0"/>
              <a:t>Reason</a:t>
            </a:r>
            <a:r>
              <a:rPr lang="en-CA" baseline="0" dirty="0" smtClean="0"/>
              <a:t> for optimism &gt; FP proactive and exercise leadership in CC battle.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4323C-8F87-4463-94D9-D7BCA3A651A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7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F949-C936-413F-B72D-08A493E99A9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27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Past paradigm</a:t>
            </a:r>
          </a:p>
          <a:p>
            <a:r>
              <a:rPr lang="en-CA" dirty="0" smtClean="0"/>
              <a:t>Climate constant</a:t>
            </a:r>
            <a:r>
              <a:rPr lang="en-CA" baseline="0" dirty="0" smtClean="0"/>
              <a:t> &gt; pops locally adapted = no lag</a:t>
            </a:r>
            <a:endParaRPr lang="en-CA" dirty="0" smtClean="0"/>
          </a:p>
          <a:p>
            <a:r>
              <a:rPr lang="en-CA" dirty="0" smtClean="0"/>
              <a:t>Target</a:t>
            </a:r>
            <a:r>
              <a:rPr lang="en-CA" baseline="0" dirty="0" smtClean="0"/>
              <a:t> seed source climate = cut block climate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Procurement space</a:t>
            </a:r>
            <a:r>
              <a:rPr lang="en-CA" baseline="0" dirty="0" smtClean="0"/>
              <a:t> = f(u</a:t>
            </a:r>
            <a:r>
              <a:rPr lang="en-CA" dirty="0" smtClean="0"/>
              <a:t>ncertainty</a:t>
            </a:r>
            <a:r>
              <a:rPr lang="en-CA" baseline="0" dirty="0" smtClean="0"/>
              <a:t> at rotation)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E8E1-6915-4A50-80A3-866923952F00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4273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E8E1-6915-4A50-80A3-866923952F00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4273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Migr</a:t>
            </a:r>
            <a:r>
              <a:rPr lang="en-CA" dirty="0" smtClean="0"/>
              <a:t> </a:t>
            </a:r>
            <a:r>
              <a:rPr lang="en-CA" dirty="0" err="1" smtClean="0"/>
              <a:t>Dist</a:t>
            </a:r>
            <a:r>
              <a:rPr lang="en-CA" dirty="0" smtClean="0"/>
              <a:t> = change calculated</a:t>
            </a:r>
            <a:r>
              <a:rPr lang="en-CA" baseline="0" dirty="0" smtClean="0"/>
              <a:t> from </a:t>
            </a:r>
            <a:r>
              <a:rPr lang="en-CA" dirty="0" err="1" smtClean="0"/>
              <a:t>avg</a:t>
            </a:r>
            <a:r>
              <a:rPr lang="en-CA" dirty="0" smtClean="0"/>
              <a:t> of</a:t>
            </a:r>
            <a:r>
              <a:rPr lang="en-CA" baseline="0" dirty="0" smtClean="0"/>
              <a:t> several GCMs at ¼ rotation.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E8E1-6915-4A50-80A3-866923952F00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427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F949-C936-413F-B72D-08A493E99A9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27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5E8E1-6915-4A50-80A3-866923952F00}" type="slidenum">
              <a:rPr lang="en-CA" smtClean="0"/>
              <a:pPr/>
              <a:t>3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MPB in BC – 700 million m3 timber</a:t>
            </a:r>
          </a:p>
          <a:p>
            <a:r>
              <a:rPr lang="en-US" dirty="0" smtClean="0"/>
              <a:t>Linked</a:t>
            </a:r>
            <a:r>
              <a:rPr lang="en-US" baseline="0" dirty="0" smtClean="0"/>
              <a:t> to change in winter temp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Mortality &lt; </a:t>
            </a:r>
            <a:r>
              <a:rPr lang="en-US" baseline="0" dirty="0" err="1" smtClean="0"/>
              <a:t>Yc</a:t>
            </a:r>
            <a:r>
              <a:rPr lang="en-US" baseline="0" dirty="0" smtClean="0"/>
              <a:t> in Alaska</a:t>
            </a:r>
          </a:p>
          <a:p>
            <a:r>
              <a:rPr lang="en-US" baseline="0" dirty="0" smtClean="0"/>
              <a:t>Mortality &lt; pinyon forests of California &amp; SW states</a:t>
            </a:r>
          </a:p>
          <a:p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E00B-3E1C-6845-A321-288450A8F6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37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0F2AA-FCFD-4301-B0CF-56E7329B95A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Little cost.</a:t>
            </a:r>
          </a:p>
          <a:p>
            <a:pPr eaLnBrk="1" hangingPunct="1"/>
            <a:r>
              <a:rPr lang="en-CA" dirty="0" smtClean="0"/>
              <a:t>Warm seed good. Cold seed bad.</a:t>
            </a:r>
          </a:p>
          <a:p>
            <a:pPr eaLnBrk="1" hangingPunct="1"/>
            <a:r>
              <a:rPr lang="en-CA" dirty="0" err="1" smtClean="0"/>
              <a:t>Hx</a:t>
            </a:r>
            <a:r>
              <a:rPr lang="en-CA" baseline="0" dirty="0" smtClean="0"/>
              <a:t> – </a:t>
            </a:r>
            <a:r>
              <a:rPr lang="en-CA" dirty="0" smtClean="0"/>
              <a:t>pops tracked climate by </a:t>
            </a:r>
            <a:r>
              <a:rPr lang="en-CA" dirty="0" err="1" smtClean="0"/>
              <a:t>evol’n</a:t>
            </a:r>
            <a:r>
              <a:rPr lang="en-CA" dirty="0" smtClean="0"/>
              <a:t> (</a:t>
            </a:r>
            <a:r>
              <a:rPr lang="en-CA" dirty="0" err="1" smtClean="0"/>
              <a:t>mig’d</a:t>
            </a:r>
            <a:r>
              <a:rPr lang="en-CA" baseline="0" dirty="0" smtClean="0"/>
              <a:t> &amp; </a:t>
            </a:r>
            <a:r>
              <a:rPr lang="en-CA" baseline="0" dirty="0" err="1" smtClean="0"/>
              <a:t>nat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</a:t>
            </a:r>
            <a:r>
              <a:rPr lang="en-CA" baseline="0" dirty="0" smtClean="0"/>
              <a:t>)</a:t>
            </a:r>
          </a:p>
          <a:p>
            <a:pPr eaLnBrk="1" hangingPunct="1"/>
            <a:r>
              <a:rPr lang="en-CA" baseline="0" dirty="0" smtClean="0"/>
              <a:t>	rate of climate </a:t>
            </a:r>
            <a:r>
              <a:rPr lang="en-CA" baseline="0" dirty="0" err="1" smtClean="0"/>
              <a:t>mig’n</a:t>
            </a:r>
            <a:r>
              <a:rPr lang="en-CA" baseline="0" dirty="0" smtClean="0"/>
              <a:t> &gt;&gt; pop </a:t>
            </a:r>
            <a:r>
              <a:rPr lang="en-CA" baseline="0" dirty="0" err="1" smtClean="0"/>
              <a:t>mig’n</a:t>
            </a:r>
            <a:endParaRPr lang="en-CA" dirty="0" smtClean="0"/>
          </a:p>
          <a:p>
            <a:pPr eaLnBrk="1" hangingPunct="1"/>
            <a:r>
              <a:rPr lang="en-CA" dirty="0" smtClean="0"/>
              <a:t>Best defence against</a:t>
            </a:r>
            <a:r>
              <a:rPr lang="en-CA" baseline="0" dirty="0" smtClean="0"/>
              <a:t> CC – exploit </a:t>
            </a:r>
            <a:r>
              <a:rPr lang="en-CA" baseline="0" dirty="0" err="1" smtClean="0"/>
              <a:t>evol’n</a:t>
            </a:r>
            <a:r>
              <a:rPr lang="en-CA" baseline="0" dirty="0" smtClean="0"/>
              <a:t> – plant adapted </a:t>
            </a:r>
            <a:r>
              <a:rPr lang="en-CA" baseline="0" dirty="0" err="1" smtClean="0"/>
              <a:t>pop’n</a:t>
            </a:r>
            <a:endParaRPr lang="en-CA" baseline="0" dirty="0" smtClean="0"/>
          </a:p>
          <a:p>
            <a:pPr eaLnBrk="1" hangingPunct="1"/>
            <a:r>
              <a:rPr lang="en-CA" baseline="0" dirty="0" smtClean="0"/>
              <a:t>Fit</a:t>
            </a:r>
            <a:endParaRPr lang="en-CA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F949-C936-413F-B72D-08A493E99A9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5615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F949-C936-413F-B72D-08A493E99A9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27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Shift</a:t>
            </a:r>
          </a:p>
          <a:p>
            <a:r>
              <a:rPr lang="en-CA" dirty="0" smtClean="0"/>
              <a:t>2000 random points</a:t>
            </a:r>
          </a:p>
          <a:p>
            <a:r>
              <a:rPr lang="en-CA" dirty="0" smtClean="0"/>
              <a:t>Wet warm coast</a:t>
            </a:r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err="1" smtClean="0"/>
              <a:t>Cutblock</a:t>
            </a:r>
            <a:r>
              <a:rPr lang="en-CA" baseline="0" dirty="0" smtClean="0"/>
              <a:t> @ 0°C and 700 mm MAP</a:t>
            </a:r>
            <a:endParaRPr lang="en-CA" dirty="0" smtClean="0"/>
          </a:p>
          <a:p>
            <a:r>
              <a:rPr lang="en-CA" dirty="0" smtClean="0"/>
              <a:t>Dots = candidate</a:t>
            </a:r>
            <a:r>
              <a:rPr lang="en-CA" baseline="0" dirty="0" smtClean="0"/>
              <a:t> seed sources</a:t>
            </a:r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Oval = procurement</a:t>
            </a:r>
            <a:r>
              <a:rPr lang="en-CA" baseline="0" dirty="0" smtClean="0"/>
              <a:t> zone</a:t>
            </a:r>
            <a:endParaRPr lang="en-CA" dirty="0" smtClean="0"/>
          </a:p>
          <a:p>
            <a:r>
              <a:rPr lang="en-CA" dirty="0" smtClean="0"/>
              <a:t>CSTD</a:t>
            </a:r>
            <a:r>
              <a:rPr lang="en-CA" baseline="0" dirty="0" smtClean="0"/>
              <a:t> varies w site and </a:t>
            </a:r>
            <a:r>
              <a:rPr lang="en-CA" baseline="0" dirty="0" err="1" smtClean="0"/>
              <a:t>sp</a:t>
            </a:r>
            <a:endParaRPr lang="en-CA" baseline="0" dirty="0" smtClean="0"/>
          </a:p>
          <a:p>
            <a:r>
              <a:rPr lang="en-CA" baseline="0" dirty="0" smtClean="0"/>
              <a:t>Old School - 2007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F949-C936-413F-B72D-08A493E99A9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1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Considering recent CC &gt;</a:t>
            </a:r>
            <a:r>
              <a:rPr lang="en-CA" baseline="0" dirty="0" smtClean="0"/>
              <a:t> best SS not local…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r>
              <a:rPr lang="en-CA" baseline="0" dirty="0" smtClean="0"/>
              <a:t>Migration vector w 2 components</a:t>
            </a:r>
          </a:p>
          <a:p>
            <a:r>
              <a:rPr lang="en-CA" baseline="0" dirty="0" smtClean="0"/>
              <a:t>Also consider future change…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F949-C936-413F-B72D-08A493E99A9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1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83F-D75D-40FF-831A-388474ACFA32}" type="datetime1">
              <a:rPr lang="en-CA" smtClean="0"/>
              <a:t>2015-10-26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25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4845-D1E7-4127-B558-9F75192720EC}" type="datetime1">
              <a:rPr lang="en-CA" smtClean="0"/>
              <a:t>2015-10-26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27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D27A-7B50-4036-8A11-72EBDD8E295B}" type="datetime1">
              <a:rPr lang="en-CA" smtClean="0"/>
              <a:t>2015-10-26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457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9614-7BFC-457B-9361-C06ABB955B81}" type="datetime1">
              <a:rPr lang="en-CA" smtClean="0"/>
              <a:t>2015-10-26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47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67-CF8E-4132-BBA0-CCDC5B88A93C}" type="datetime1">
              <a:rPr lang="en-CA" smtClean="0"/>
              <a:t>2015-10-26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55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EE04-5D96-41AC-8CEB-833FCC62C03B}" type="datetime1">
              <a:rPr lang="en-CA" smtClean="0"/>
              <a:t>2015-10-26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98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8CB-543A-43B7-B6E3-C1126D8F0E1F}" type="datetime1">
              <a:rPr lang="en-CA" smtClean="0"/>
              <a:t>2015-10-26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9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3BEF-C8D3-4B71-A50D-B503DDB155C4}" type="datetime1">
              <a:rPr lang="en-CA" smtClean="0"/>
              <a:t>2015-10-26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664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C8B0-04BE-41C2-BDFE-E7AE569CE542}" type="datetime1">
              <a:rPr lang="en-CA" smtClean="0"/>
              <a:t>2015-10-26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20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B549-B0F6-4DAA-A639-C07DE90E0A36}" type="datetime1">
              <a:rPr lang="en-CA" smtClean="0"/>
              <a:t>2015-10-26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95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3381-E9D4-47FB-AB56-C5F2EB141DF5}" type="datetime1">
              <a:rPr lang="en-CA" smtClean="0"/>
              <a:t>2015-10-26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3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9350D-A318-4FE5-9544-6F03CE79AA0C}" type="datetime1">
              <a:rPr lang="en-CA" smtClean="0"/>
              <a:t>2015-10-26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1D13A-A84D-49D8-8512-3B4CEF115D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72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3.emf"/><Relationship Id="rId7" Type="http://schemas.openxmlformats.org/officeDocument/2006/relationships/image" Target="../media/image1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pPr>
              <a:defRPr/>
            </a:pPr>
            <a:fld id="{D9C86EA8-A1F0-485C-B6B9-0C39B0699E71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23728" y="1412776"/>
            <a:ext cx="4608513" cy="276890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CA" sz="1600" b="1" dirty="0" smtClean="0"/>
              <a:t>Seed Transfer 2.0:</a:t>
            </a:r>
          </a:p>
          <a:p>
            <a:r>
              <a:rPr lang="en-CA" sz="1600" b="1" dirty="0" smtClean="0"/>
              <a:t>Establishing </a:t>
            </a:r>
            <a:r>
              <a:rPr lang="en-CA" sz="1600" b="1" dirty="0"/>
              <a:t>plantations for the new normal</a:t>
            </a:r>
            <a:endParaRPr lang="en-CA" sz="1600" dirty="0"/>
          </a:p>
          <a:p>
            <a:pPr eaLnBrk="1" hangingPunct="1"/>
            <a:endParaRPr lang="en-CA" sz="1200" b="1" dirty="0" smtClean="0"/>
          </a:p>
          <a:p>
            <a:pPr eaLnBrk="1" hangingPunct="1"/>
            <a:r>
              <a:rPr lang="en-CA" sz="1200" b="1" dirty="0" smtClean="0"/>
              <a:t>Federation of BC Woodlot Associations</a:t>
            </a:r>
            <a:endParaRPr lang="en-CA" sz="1200" b="1" dirty="0"/>
          </a:p>
          <a:p>
            <a:pPr eaLnBrk="1" hangingPunct="1"/>
            <a:endParaRPr lang="en-CA" sz="1200" b="1" dirty="0" smtClean="0"/>
          </a:p>
          <a:p>
            <a:pPr eaLnBrk="1" hangingPunct="1"/>
            <a:r>
              <a:rPr lang="en-CA" sz="1200" b="1" dirty="0" smtClean="0"/>
              <a:t>Greg O’Neill</a:t>
            </a:r>
          </a:p>
          <a:p>
            <a:pPr eaLnBrk="1" hangingPunct="1"/>
            <a:r>
              <a:rPr lang="en-CA" sz="1200" b="1" dirty="0" smtClean="0"/>
              <a:t>Tree Improvement Branch</a:t>
            </a:r>
          </a:p>
          <a:p>
            <a:pPr eaLnBrk="1" hangingPunct="1"/>
            <a:r>
              <a:rPr lang="en-CA" sz="1200" b="1" dirty="0" smtClean="0"/>
              <a:t>FLNRO</a:t>
            </a:r>
          </a:p>
          <a:p>
            <a:pPr eaLnBrk="1" hangingPunct="1"/>
            <a:endParaRPr lang="en-CA" sz="1200" b="1" dirty="0" smtClean="0"/>
          </a:p>
          <a:p>
            <a:pPr eaLnBrk="1" hangingPunct="1"/>
            <a:r>
              <a:rPr lang="en-CA" sz="1200" b="1" dirty="0" smtClean="0"/>
              <a:t>Oct. 2015</a:t>
            </a:r>
          </a:p>
        </p:txBody>
      </p:sp>
      <p:pic>
        <p:nvPicPr>
          <p:cNvPr id="36866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63688" y="36459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Seed Transfer 2.0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134076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bg1">
                    <a:lumMod val="75000"/>
                  </a:schemeClr>
                </a:solidFill>
              </a:rPr>
              <a:t>Assisted migration – why? (9 slides)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Assisted migration – </a:t>
            </a:r>
            <a:r>
              <a:rPr lang="en-CA" sz="1600" dirty="0" smtClean="0"/>
              <a:t>how?</a:t>
            </a:r>
            <a:r>
              <a:rPr lang="en-CA" sz="1600" dirty="0"/>
              <a:t> </a:t>
            </a:r>
            <a:r>
              <a:rPr lang="en-CA" sz="1600" dirty="0" smtClean="0"/>
              <a:t>(6 </a:t>
            </a:r>
            <a:r>
              <a:rPr lang="en-CA" sz="1600" dirty="0"/>
              <a:t>slides)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bg1">
                    <a:lumMod val="75000"/>
                  </a:schemeClr>
                </a:solidFill>
              </a:rPr>
              <a:t>Diversification</a:t>
            </a:r>
            <a:r>
              <a:rPr lang="en-CA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CA" sz="1600" dirty="0" smtClean="0">
                <a:solidFill>
                  <a:schemeClr val="bg1">
                    <a:lumMod val="75000"/>
                  </a:schemeClr>
                </a:solidFill>
              </a:rPr>
              <a:t>- why and how? (4 </a:t>
            </a:r>
            <a:r>
              <a:rPr lang="en-CA" sz="1600" dirty="0">
                <a:solidFill>
                  <a:schemeClr val="bg1">
                    <a:lumMod val="75000"/>
                  </a:schemeClr>
                </a:solidFill>
              </a:rPr>
              <a:t>slides</a:t>
            </a:r>
            <a:r>
              <a:rPr lang="en-CA" sz="1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10</a:t>
            </a:fld>
            <a:endParaRPr lang="en-CA" dirty="0"/>
          </a:p>
        </p:txBody>
      </p:sp>
      <p:pic>
        <p:nvPicPr>
          <p:cNvPr id="5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3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20D3-7F83-47F0-B20A-704B443DEE71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4624"/>
            <a:ext cx="7704856" cy="590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spect="1"/>
          </p:cNvSpPr>
          <p:nvPr/>
        </p:nvSpPr>
        <p:spPr>
          <a:xfrm>
            <a:off x="3642386" y="3539750"/>
            <a:ext cx="115213" cy="115213"/>
          </a:xfrm>
          <a:prstGeom prst="rect">
            <a:avLst/>
          </a:prstGeom>
          <a:solidFill>
            <a:srgbClr val="48E50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 13"/>
          <p:cNvGrpSpPr/>
          <p:nvPr/>
        </p:nvGrpSpPr>
        <p:grpSpPr>
          <a:xfrm>
            <a:off x="3027136" y="3124125"/>
            <a:ext cx="1358658" cy="880939"/>
            <a:chOff x="3027136" y="3140967"/>
            <a:chExt cx="1358658" cy="880939"/>
          </a:xfrm>
        </p:grpSpPr>
        <p:sp>
          <p:nvSpPr>
            <p:cNvPr id="18" name="Oval 17"/>
            <p:cNvSpPr/>
            <p:nvPr/>
          </p:nvSpPr>
          <p:spPr bwMode="auto">
            <a:xfrm rot="16200000">
              <a:off x="3265995" y="2902108"/>
              <a:ext cx="880939" cy="1358658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7" name="Straight Arrow Connector 6"/>
            <p:cNvCxnSpPr>
              <a:stCxn id="3" idx="1"/>
              <a:endCxn id="18" idx="1"/>
            </p:cNvCxnSpPr>
            <p:nvPr/>
          </p:nvCxnSpPr>
          <p:spPr>
            <a:xfrm flipH="1">
              <a:off x="3226107" y="3597357"/>
              <a:ext cx="416279" cy="2955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19485935">
              <a:off x="3164775" y="3465268"/>
              <a:ext cx="372705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r>
                <a:rPr lang="en-CA" sz="1100" dirty="0" smtClean="0"/>
                <a:t>CSTD</a:t>
              </a:r>
              <a:endParaRPr lang="en-CA" sz="11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95737" y="1085522"/>
            <a:ext cx="1944215" cy="257369"/>
            <a:chOff x="2195737" y="1085522"/>
            <a:chExt cx="1944215" cy="257369"/>
          </a:xfrm>
        </p:grpSpPr>
        <p:sp>
          <p:nvSpPr>
            <p:cNvPr id="17" name="TextBox 16"/>
            <p:cNvSpPr txBox="1"/>
            <p:nvPr/>
          </p:nvSpPr>
          <p:spPr>
            <a:xfrm>
              <a:off x="2483769" y="1085522"/>
              <a:ext cx="1656183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CA" sz="1200" dirty="0" smtClean="0"/>
                <a:t>Seed procurement zone</a:t>
              </a:r>
              <a:endParaRPr lang="en-CA" sz="1400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 rot="16200000">
              <a:off x="2231566" y="1117634"/>
              <a:ext cx="132141" cy="203799"/>
            </a:xfrm>
            <a:prstGeom prst="ellipse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35492" y="868964"/>
            <a:ext cx="990615" cy="257369"/>
            <a:chOff x="2235492" y="868964"/>
            <a:chExt cx="990615" cy="257369"/>
          </a:xfrm>
        </p:grpSpPr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2235492" y="946041"/>
              <a:ext cx="115213" cy="115213"/>
            </a:xfrm>
            <a:prstGeom prst="rect">
              <a:avLst/>
            </a:prstGeom>
            <a:solidFill>
              <a:srgbClr val="48E509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87086" y="868964"/>
              <a:ext cx="739021" cy="25736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CA" sz="1200" dirty="0" smtClean="0"/>
                <a:t>Cutblock</a:t>
              </a:r>
              <a:endParaRPr lang="en-CA" sz="1400" dirty="0"/>
            </a:p>
          </p:txBody>
        </p:sp>
      </p:grpSp>
      <p:pic>
        <p:nvPicPr>
          <p:cNvPr id="15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9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12</a:t>
            </a:fld>
            <a:endParaRPr lang="en-CA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20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6237312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IPCC 2001</a:t>
            </a:r>
            <a:endParaRPr lang="en-CA" sz="1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876256" y="908720"/>
            <a:ext cx="2088232" cy="2254002"/>
            <a:chOff x="6876256" y="908720"/>
            <a:chExt cx="2088232" cy="225400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876256" y="3162722"/>
              <a:ext cx="208823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876256" y="908720"/>
              <a:ext cx="208823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8820472" y="1052736"/>
              <a:ext cx="0" cy="2016224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7898184" y="1925802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Evolutionary lag</a:t>
              </a:r>
              <a:endParaRPr lang="en-CA" dirty="0"/>
            </a:p>
          </p:txBody>
        </p:sp>
      </p:grpSp>
      <p:pic>
        <p:nvPicPr>
          <p:cNvPr id="11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20D3-7F83-47F0-B20A-704B443DEE71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4624"/>
            <a:ext cx="7704856" cy="590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spect="1"/>
          </p:cNvSpPr>
          <p:nvPr/>
        </p:nvSpPr>
        <p:spPr>
          <a:xfrm>
            <a:off x="3642386" y="3539750"/>
            <a:ext cx="115213" cy="115213"/>
          </a:xfrm>
          <a:prstGeom prst="rect">
            <a:avLst/>
          </a:prstGeom>
          <a:solidFill>
            <a:srgbClr val="48E50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 bwMode="auto">
          <a:xfrm rot="16200000">
            <a:off x="3265995" y="2885266"/>
            <a:ext cx="880939" cy="1358658"/>
          </a:xfrm>
          <a:prstGeom prst="ellips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511758" y="4293096"/>
            <a:ext cx="907648" cy="335291"/>
            <a:chOff x="2075644" y="4291031"/>
            <a:chExt cx="1368152" cy="557809"/>
          </a:xfrm>
        </p:grpSpPr>
        <p:grpSp>
          <p:nvGrpSpPr>
            <p:cNvPr id="37" name="Group 36"/>
            <p:cNvGrpSpPr/>
            <p:nvPr/>
          </p:nvGrpSpPr>
          <p:grpSpPr>
            <a:xfrm>
              <a:off x="2339752" y="4603664"/>
              <a:ext cx="844222" cy="245176"/>
              <a:chOff x="2339752" y="4603664"/>
              <a:chExt cx="844222" cy="245176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2339752" y="4844057"/>
                <a:ext cx="59691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2928688" y="4848840"/>
                <a:ext cx="21706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3183972" y="4705558"/>
                <a:ext cx="0" cy="13849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183974" y="4603664"/>
                <a:ext cx="0" cy="10799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2339752" y="4635127"/>
                <a:ext cx="836623" cy="203284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 rot="20891466">
              <a:off x="2075644" y="4291031"/>
              <a:ext cx="1368152" cy="372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100" dirty="0" err="1" smtClean="0"/>
                <a:t>Mig</a:t>
              </a:r>
              <a:r>
                <a:rPr lang="en-CA" sz="1100" dirty="0" smtClean="0"/>
                <a:t>. dist.</a:t>
              </a:r>
              <a:endParaRPr lang="en-CA" sz="1100" dirty="0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3694358" y="3487185"/>
            <a:ext cx="555026" cy="12219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195737" y="868964"/>
            <a:ext cx="1944215" cy="473927"/>
            <a:chOff x="2195737" y="868964"/>
            <a:chExt cx="1944215" cy="473927"/>
          </a:xfrm>
        </p:grpSpPr>
        <p:grpSp>
          <p:nvGrpSpPr>
            <p:cNvPr id="25" name="Group 24"/>
            <p:cNvGrpSpPr/>
            <p:nvPr/>
          </p:nvGrpSpPr>
          <p:grpSpPr>
            <a:xfrm>
              <a:off x="2235492" y="868964"/>
              <a:ext cx="990615" cy="257369"/>
              <a:chOff x="2235492" y="868964"/>
              <a:chExt cx="990615" cy="257369"/>
            </a:xfrm>
          </p:grpSpPr>
          <p:sp>
            <p:nvSpPr>
              <p:cNvPr id="29" name="Rectangle 28"/>
              <p:cNvSpPr>
                <a:spLocks noChangeAspect="1"/>
              </p:cNvSpPr>
              <p:nvPr/>
            </p:nvSpPr>
            <p:spPr>
              <a:xfrm>
                <a:off x="2235492" y="946041"/>
                <a:ext cx="115213" cy="115213"/>
              </a:xfrm>
              <a:prstGeom prst="rect">
                <a:avLst/>
              </a:prstGeom>
              <a:solidFill>
                <a:srgbClr val="48E509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87086" y="868964"/>
                <a:ext cx="739021" cy="25736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CA" sz="1200" dirty="0" smtClean="0"/>
                  <a:t>Cutblock</a:t>
                </a:r>
                <a:endParaRPr lang="en-CA" sz="14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195737" y="1085522"/>
              <a:ext cx="1944215" cy="257369"/>
              <a:chOff x="2195737" y="1085522"/>
              <a:chExt cx="1944215" cy="25736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3769" y="1085522"/>
                <a:ext cx="1656183" cy="257369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CA" sz="1200" dirty="0" smtClean="0"/>
                  <a:t>Seed procurement zone</a:t>
                </a:r>
                <a:endParaRPr lang="en-CA" sz="1400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 bwMode="auto">
              <a:xfrm rot="16200000">
                <a:off x="2231566" y="1117634"/>
                <a:ext cx="132141" cy="203799"/>
              </a:xfrm>
              <a:prstGeom prst="ellipse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22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5345E-6 L 0.04757 -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14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827584" y="90872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/>
              <a:t>Summary – assisted migration</a:t>
            </a:r>
          </a:p>
          <a:p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Warm seed good. Cold seed bad.</a:t>
            </a:r>
          </a:p>
        </p:txBody>
      </p:sp>
      <p:pic>
        <p:nvPicPr>
          <p:cNvPr id="5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2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63688" y="36459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Seed Transfer 2.0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134076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bg1">
                    <a:lumMod val="75000"/>
                  </a:schemeClr>
                </a:solidFill>
              </a:rPr>
              <a:t>Assisted migration – why? (9 slides)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>
                    <a:lumMod val="75000"/>
                  </a:schemeClr>
                </a:solidFill>
              </a:rPr>
              <a:t>Assisted migration – </a:t>
            </a:r>
            <a:r>
              <a:rPr lang="en-CA" sz="1600" dirty="0" smtClean="0">
                <a:solidFill>
                  <a:schemeClr val="bg1">
                    <a:lumMod val="75000"/>
                  </a:schemeClr>
                </a:solidFill>
              </a:rPr>
              <a:t>how?</a:t>
            </a:r>
            <a:r>
              <a:rPr lang="en-CA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CA" sz="1600" dirty="0" smtClean="0">
                <a:solidFill>
                  <a:schemeClr val="bg1">
                    <a:lumMod val="75000"/>
                  </a:schemeClr>
                </a:solidFill>
              </a:rPr>
              <a:t>(6 </a:t>
            </a:r>
            <a:r>
              <a:rPr lang="en-CA" sz="1600" dirty="0">
                <a:solidFill>
                  <a:schemeClr val="bg1">
                    <a:lumMod val="75000"/>
                  </a:schemeClr>
                </a:solidFill>
              </a:rPr>
              <a:t>slides)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Diversification</a:t>
            </a:r>
            <a:r>
              <a:rPr lang="en-CA" sz="1600" dirty="0"/>
              <a:t> </a:t>
            </a:r>
            <a:r>
              <a:rPr lang="en-CA" sz="1600" dirty="0" smtClean="0"/>
              <a:t>- why and how? (4 </a:t>
            </a:r>
            <a:r>
              <a:rPr lang="en-CA" sz="1600" dirty="0"/>
              <a:t>slides</a:t>
            </a:r>
            <a:r>
              <a:rPr lang="en-CA" sz="1600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15</a:t>
            </a:fld>
            <a:endParaRPr lang="en-CA" dirty="0"/>
          </a:p>
        </p:txBody>
      </p:sp>
      <p:pic>
        <p:nvPicPr>
          <p:cNvPr id="5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9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144-2828-4579-81D5-50043D015794}" type="slidenum">
              <a:rPr lang="en-CA" smtClean="0"/>
              <a:pPr/>
              <a:t>16</a:t>
            </a:fld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3145066" y="746598"/>
            <a:ext cx="2846998" cy="1911052"/>
            <a:chOff x="3145066" y="116632"/>
            <a:chExt cx="2846998" cy="1911052"/>
          </a:xfrm>
        </p:grpSpPr>
        <p:pic>
          <p:nvPicPr>
            <p:cNvPr id="177157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" t="10143" r="-1308" b="3586"/>
            <a:stretch/>
          </p:blipFill>
          <p:spPr bwMode="auto">
            <a:xfrm>
              <a:off x="3145066" y="116632"/>
              <a:ext cx="2846998" cy="1911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721341" y="883762"/>
              <a:ext cx="374329" cy="144016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 w="158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91648" y="4113288"/>
            <a:ext cx="2841287" cy="1908000"/>
            <a:chOff x="3091648" y="2492896"/>
            <a:chExt cx="2841287" cy="1908000"/>
          </a:xfrm>
        </p:grpSpPr>
        <p:pic>
          <p:nvPicPr>
            <p:cNvPr id="177158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709" b="3310"/>
            <a:stretch/>
          </p:blipFill>
          <p:spPr bwMode="auto">
            <a:xfrm>
              <a:off x="3091648" y="2492896"/>
              <a:ext cx="2841287" cy="19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4606669" y="3196766"/>
              <a:ext cx="569973" cy="228498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 w="158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736" y="692696"/>
            <a:ext cx="2736122" cy="2066723"/>
            <a:chOff x="34736" y="53015"/>
            <a:chExt cx="2736122" cy="2066723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6" y="53015"/>
              <a:ext cx="2736122" cy="2066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67544" y="1268760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dirty="0" smtClean="0"/>
                <a:t>Uncertainty: none</a:t>
              </a:r>
            </a:p>
            <a:p>
              <a:r>
                <a:rPr lang="en-CA" sz="1000" dirty="0" smtClean="0"/>
                <a:t>CC: no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688" y="4056524"/>
            <a:ext cx="2736122" cy="2066723"/>
            <a:chOff x="31688" y="2396666"/>
            <a:chExt cx="2736122" cy="2066723"/>
          </a:xfrm>
        </p:grpSpPr>
        <p:pic>
          <p:nvPicPr>
            <p:cNvPr id="177165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8" y="2396666"/>
              <a:ext cx="2736122" cy="2066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67544" y="3645024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 dirty="0" smtClean="0"/>
                <a:t>Uncertainty: moderate</a:t>
              </a:r>
            </a:p>
            <a:p>
              <a:r>
                <a:rPr lang="en-CA" sz="1000" dirty="0" smtClean="0"/>
                <a:t>CC: no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28456" y="44624"/>
            <a:ext cx="2448000" cy="3060000"/>
            <a:chOff x="6228456" y="44624"/>
            <a:chExt cx="2448000" cy="3060000"/>
          </a:xfrm>
        </p:grpSpPr>
        <p:grpSp>
          <p:nvGrpSpPr>
            <p:cNvPr id="23" name="Group 22"/>
            <p:cNvGrpSpPr/>
            <p:nvPr/>
          </p:nvGrpSpPr>
          <p:grpSpPr>
            <a:xfrm>
              <a:off x="6228456" y="44624"/>
              <a:ext cx="2448000" cy="3060000"/>
              <a:chOff x="6228456" y="44624"/>
              <a:chExt cx="2448000" cy="3060000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228456" y="44624"/>
                <a:ext cx="2448000" cy="30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Rectangle 26"/>
              <p:cNvSpPr>
                <a:spLocks noChangeAspect="1"/>
              </p:cNvSpPr>
              <p:nvPr/>
            </p:nvSpPr>
            <p:spPr>
              <a:xfrm>
                <a:off x="6789320" y="1678893"/>
                <a:ext cx="81610" cy="81610"/>
              </a:xfrm>
              <a:prstGeom prst="rect">
                <a:avLst/>
              </a:prstGeom>
              <a:solidFill>
                <a:srgbClr val="00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870931" y="1412777"/>
              <a:ext cx="88007" cy="920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28184" y="3681368"/>
            <a:ext cx="2448000" cy="3060000"/>
            <a:chOff x="6228184" y="3681368"/>
            <a:chExt cx="2448000" cy="3060000"/>
          </a:xfrm>
        </p:grpSpPr>
        <p:grpSp>
          <p:nvGrpSpPr>
            <p:cNvPr id="12" name="Group 11"/>
            <p:cNvGrpSpPr/>
            <p:nvPr/>
          </p:nvGrpSpPr>
          <p:grpSpPr>
            <a:xfrm>
              <a:off x="6228184" y="3681368"/>
              <a:ext cx="2448000" cy="3060000"/>
              <a:chOff x="6228184" y="3681368"/>
              <a:chExt cx="2448000" cy="3060000"/>
            </a:xfrm>
          </p:grpSpPr>
          <p:pic>
            <p:nvPicPr>
              <p:cNvPr id="183299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228184" y="3681368"/>
                <a:ext cx="2448000" cy="30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Rectangle 30"/>
              <p:cNvSpPr>
                <a:spLocks noChangeAspect="1"/>
              </p:cNvSpPr>
              <p:nvPr/>
            </p:nvSpPr>
            <p:spPr>
              <a:xfrm>
                <a:off x="6794781" y="5322567"/>
                <a:ext cx="81610" cy="81610"/>
              </a:xfrm>
              <a:prstGeom prst="rect">
                <a:avLst/>
              </a:prstGeom>
              <a:solidFill>
                <a:srgbClr val="00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023331" y="4437112"/>
              <a:ext cx="88007" cy="920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732240" y="5569171"/>
              <a:ext cx="88007" cy="920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81536" y="2780928"/>
            <a:ext cx="5210732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dirty="0" smtClean="0"/>
          </a:p>
          <a:p>
            <a:pPr algn="ctr"/>
            <a:r>
              <a:rPr lang="en-CA" dirty="0" smtClean="0"/>
              <a:t>Uncertainty addressed by:</a:t>
            </a:r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- enlarging the procurement space</a:t>
            </a:r>
          </a:p>
          <a:p>
            <a:pPr algn="ctr"/>
            <a:r>
              <a:rPr lang="en-CA" dirty="0" smtClean="0"/>
              <a:t> - using multiple seed sources</a:t>
            </a:r>
          </a:p>
          <a:p>
            <a:pPr algn="ctr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15903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144-2828-4579-81D5-50043D015794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33828"/>
            <a:ext cx="2845250" cy="221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740393" y="1531654"/>
            <a:ext cx="374329" cy="144016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 w="158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4932000" y="150614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8" y="692696"/>
            <a:ext cx="2743438" cy="2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17752" y="192726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Uncertainty: none</a:t>
            </a:r>
          </a:p>
          <a:p>
            <a:r>
              <a:rPr lang="en-CA" sz="1000" dirty="0" smtClean="0"/>
              <a:t>CC: yes</a:t>
            </a:r>
            <a:endParaRPr lang="en-CA" sz="1000" dirty="0"/>
          </a:p>
        </p:txBody>
      </p:sp>
      <p:cxnSp>
        <p:nvCxnSpPr>
          <p:cNvPr id="25" name="Straight Arrow Connector 24"/>
          <p:cNvCxnSpPr/>
          <p:nvPr/>
        </p:nvCxnSpPr>
        <p:spPr>
          <a:xfrm rot="-600000" flipV="1">
            <a:off x="4936098" y="1583030"/>
            <a:ext cx="19800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55237" y="2220980"/>
            <a:ext cx="412707" cy="129533"/>
            <a:chOff x="3655237" y="2220980"/>
            <a:chExt cx="412707" cy="129533"/>
          </a:xfrm>
        </p:grpSpPr>
        <p:sp>
          <p:nvSpPr>
            <p:cNvPr id="9" name="TextBox 8"/>
            <p:cNvSpPr txBox="1"/>
            <p:nvPr/>
          </p:nvSpPr>
          <p:spPr>
            <a:xfrm>
              <a:off x="3712666" y="2220980"/>
              <a:ext cx="355278" cy="129533"/>
            </a:xfrm>
            <a:prstGeom prst="rect">
              <a:avLst/>
            </a:prstGeom>
            <a:noFill/>
          </p:spPr>
          <p:txBody>
            <a:bodyPr wrap="square" lIns="10800" tIns="10800" rIns="10800" bIns="10800" rtlCol="0" anchor="ctr" anchorCtr="0">
              <a:spAutoFit/>
            </a:bodyPr>
            <a:lstStyle/>
            <a:p>
              <a:r>
                <a:rPr lang="en-CA" sz="700" dirty="0" err="1" smtClean="0"/>
                <a:t>Seedlot</a:t>
              </a:r>
              <a:endParaRPr lang="en-CA" sz="20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655237" y="227146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40059" y="57257"/>
            <a:ext cx="2409322" cy="3018447"/>
            <a:chOff x="6240059" y="57257"/>
            <a:chExt cx="2409322" cy="3018447"/>
          </a:xfrm>
        </p:grpSpPr>
        <p:grpSp>
          <p:nvGrpSpPr>
            <p:cNvPr id="16" name="Group 15"/>
            <p:cNvGrpSpPr/>
            <p:nvPr/>
          </p:nvGrpSpPr>
          <p:grpSpPr>
            <a:xfrm>
              <a:off x="6240059" y="57257"/>
              <a:ext cx="2409322" cy="3018447"/>
              <a:chOff x="6240059" y="57257"/>
              <a:chExt cx="2409322" cy="3018447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240059" y="57257"/>
                <a:ext cx="2409322" cy="3018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6789320" y="1702643"/>
                <a:ext cx="81610" cy="81610"/>
              </a:xfrm>
              <a:prstGeom prst="rect">
                <a:avLst/>
              </a:prstGeom>
              <a:solidFill>
                <a:srgbClr val="00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804248" y="2040779"/>
              <a:ext cx="88007" cy="920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66916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01632 -0.006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0" y="-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096950"/>
            <a:ext cx="2743438" cy="2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144-2828-4579-81D5-50043D015794}" type="slidenum">
              <a:rPr lang="en-CA" smtClean="0"/>
              <a:pPr/>
              <a:t>18</a:t>
            </a:fld>
            <a:endParaRPr lang="en-CA" dirty="0"/>
          </a:p>
        </p:txBody>
      </p:sp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33828"/>
            <a:ext cx="2845250" cy="221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891252" y="1489068"/>
            <a:ext cx="374329" cy="144016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 w="158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4932000" y="150614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8" y="692696"/>
            <a:ext cx="2743438" cy="2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17752" y="192726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Uncertainty: none</a:t>
            </a:r>
          </a:p>
          <a:p>
            <a:r>
              <a:rPr lang="en-CA" sz="1000" dirty="0" smtClean="0"/>
              <a:t>CC: yes</a:t>
            </a:r>
            <a:endParaRPr lang="en-CA" sz="1000" dirty="0"/>
          </a:p>
        </p:txBody>
      </p:sp>
      <p:cxnSp>
        <p:nvCxnSpPr>
          <p:cNvPr id="25" name="Straight Arrow Connector 24"/>
          <p:cNvCxnSpPr/>
          <p:nvPr/>
        </p:nvCxnSpPr>
        <p:spPr>
          <a:xfrm rot="-600000" flipV="1">
            <a:off x="4936098" y="1583030"/>
            <a:ext cx="19800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655237" y="2220980"/>
            <a:ext cx="412707" cy="129533"/>
            <a:chOff x="3655237" y="2220980"/>
            <a:chExt cx="412707" cy="129533"/>
          </a:xfrm>
        </p:grpSpPr>
        <p:sp>
          <p:nvSpPr>
            <p:cNvPr id="9" name="TextBox 8"/>
            <p:cNvSpPr txBox="1"/>
            <p:nvPr/>
          </p:nvSpPr>
          <p:spPr>
            <a:xfrm>
              <a:off x="3712666" y="2220980"/>
              <a:ext cx="355278" cy="129533"/>
            </a:xfrm>
            <a:prstGeom prst="rect">
              <a:avLst/>
            </a:prstGeom>
            <a:noFill/>
          </p:spPr>
          <p:txBody>
            <a:bodyPr wrap="square" lIns="10800" tIns="10800" rIns="10800" bIns="10800" rtlCol="0" anchor="ctr" anchorCtr="0">
              <a:spAutoFit/>
            </a:bodyPr>
            <a:lstStyle/>
            <a:p>
              <a:r>
                <a:rPr lang="en-CA" sz="700" dirty="0" err="1" smtClean="0"/>
                <a:t>Seedlot</a:t>
              </a:r>
              <a:endParaRPr lang="en-CA" sz="20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3655237" y="2271460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188" y="3945979"/>
            <a:ext cx="28416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661800" y="4897163"/>
            <a:ext cx="569973" cy="22849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 w="158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7" name="Straight Arrow Connector 26"/>
          <p:cNvCxnSpPr/>
          <p:nvPr/>
        </p:nvCxnSpPr>
        <p:spPr>
          <a:xfrm rot="-600000" flipV="1">
            <a:off x="4951180" y="5001886"/>
            <a:ext cx="19800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855715" y="4897163"/>
            <a:ext cx="294879" cy="129040"/>
            <a:chOff x="4855715" y="4882354"/>
            <a:chExt cx="294879" cy="129040"/>
          </a:xfrm>
        </p:grpSpPr>
        <p:sp>
          <p:nvSpPr>
            <p:cNvPr id="31" name="Oval 30"/>
            <p:cNvSpPr/>
            <p:nvPr/>
          </p:nvSpPr>
          <p:spPr>
            <a:xfrm>
              <a:off x="5114594" y="488235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Oval 31"/>
            <p:cNvSpPr/>
            <p:nvPr/>
          </p:nvSpPr>
          <p:spPr>
            <a:xfrm>
              <a:off x="4855715" y="4975394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40059" y="57257"/>
            <a:ext cx="2409322" cy="3018447"/>
            <a:chOff x="6240059" y="57257"/>
            <a:chExt cx="2409322" cy="3018447"/>
          </a:xfrm>
        </p:grpSpPr>
        <p:grpSp>
          <p:nvGrpSpPr>
            <p:cNvPr id="48" name="Group 47"/>
            <p:cNvGrpSpPr/>
            <p:nvPr/>
          </p:nvGrpSpPr>
          <p:grpSpPr>
            <a:xfrm>
              <a:off x="6240059" y="57257"/>
              <a:ext cx="2409322" cy="3018447"/>
              <a:chOff x="6240059" y="57257"/>
              <a:chExt cx="2409322" cy="3018447"/>
            </a:xfrm>
          </p:grpSpPr>
          <p:pic>
            <p:nvPicPr>
              <p:cNvPr id="50" name="Picture 5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240059" y="57257"/>
                <a:ext cx="2409322" cy="3018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" name="Rectangle 50"/>
              <p:cNvSpPr>
                <a:spLocks noChangeAspect="1"/>
              </p:cNvSpPr>
              <p:nvPr/>
            </p:nvSpPr>
            <p:spPr>
              <a:xfrm>
                <a:off x="6789320" y="1702643"/>
                <a:ext cx="81610" cy="81610"/>
              </a:xfrm>
              <a:prstGeom prst="rect">
                <a:avLst/>
              </a:prstGeom>
              <a:solidFill>
                <a:srgbClr val="00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804248" y="2040779"/>
              <a:ext cx="88007" cy="920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32594" y="3691766"/>
            <a:ext cx="2408237" cy="3054350"/>
            <a:chOff x="6232594" y="3691766"/>
            <a:chExt cx="2408237" cy="3054350"/>
          </a:xfrm>
        </p:grpSpPr>
        <p:grpSp>
          <p:nvGrpSpPr>
            <p:cNvPr id="4" name="Group 3"/>
            <p:cNvGrpSpPr/>
            <p:nvPr/>
          </p:nvGrpSpPr>
          <p:grpSpPr>
            <a:xfrm>
              <a:off x="6232594" y="3691766"/>
              <a:ext cx="2408237" cy="3054350"/>
              <a:chOff x="6232594" y="3691766"/>
              <a:chExt cx="2408237" cy="3054350"/>
            </a:xfrm>
          </p:grpSpPr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2594" y="3691766"/>
                <a:ext cx="2408237" cy="3054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6797490" y="5474374"/>
                <a:ext cx="81610" cy="81610"/>
              </a:xfrm>
              <a:prstGeom prst="rect">
                <a:avLst/>
              </a:prstGeom>
              <a:solidFill>
                <a:srgbClr val="00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76256" y="5137123"/>
              <a:ext cx="88007" cy="920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948264" y="6505275"/>
              <a:ext cx="88007" cy="920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39752" y="2420888"/>
            <a:ext cx="4647744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Uncertainty addressed by enlarging the procurement space and using multiple seed sources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Climate change addressed by migrating the target climate</a:t>
            </a:r>
            <a:endParaRPr lang="en-CA" dirty="0"/>
          </a:p>
        </p:txBody>
      </p:sp>
      <p:sp>
        <p:nvSpPr>
          <p:cNvPr id="55" name="TextBox 54"/>
          <p:cNvSpPr txBox="1"/>
          <p:nvPr/>
        </p:nvSpPr>
        <p:spPr>
          <a:xfrm>
            <a:off x="1919548" y="532859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Uncertainty: mod.</a:t>
            </a:r>
          </a:p>
          <a:p>
            <a:r>
              <a:rPr lang="en-CA" sz="1000" dirty="0" smtClean="0"/>
              <a:t>CC: yes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29397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C 0.00156 -0.00093 0.00608 -0.00047 0.0099 -0.00116 C 0.0132 -0.00185 0.01823 -0.00324 0.01997 -0.00371 " pathEditMode="relative" rAng="0" ptsTypes="f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19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827584" y="90872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/>
              <a:t>Summary - diversification</a:t>
            </a:r>
          </a:p>
          <a:p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 smtClean="0"/>
              <a:t>Enlarge and multiply.</a:t>
            </a:r>
          </a:p>
        </p:txBody>
      </p:sp>
      <p:pic>
        <p:nvPicPr>
          <p:cNvPr id="5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2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63688" y="39537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Seed Transfer 2.0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134076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Assisted migration – why? (9 slides)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Assisted migration – </a:t>
            </a:r>
            <a:r>
              <a:rPr lang="en-CA" sz="1600" dirty="0" smtClean="0"/>
              <a:t>how?</a:t>
            </a:r>
            <a:r>
              <a:rPr lang="en-CA" sz="1600" dirty="0"/>
              <a:t> </a:t>
            </a:r>
            <a:r>
              <a:rPr lang="en-CA" sz="1600" dirty="0" smtClean="0"/>
              <a:t>(6 </a:t>
            </a:r>
            <a:r>
              <a:rPr lang="en-CA" sz="1600" dirty="0"/>
              <a:t>slides)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Diversification</a:t>
            </a:r>
            <a:r>
              <a:rPr lang="en-CA" sz="1600" dirty="0"/>
              <a:t> </a:t>
            </a:r>
            <a:r>
              <a:rPr lang="en-CA" sz="1600" dirty="0" smtClean="0"/>
              <a:t>- why and how? (4 </a:t>
            </a:r>
            <a:r>
              <a:rPr lang="en-CA" sz="1600" dirty="0"/>
              <a:t>slides</a:t>
            </a:r>
            <a:r>
              <a:rPr lang="en-CA" sz="1600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2</a:t>
            </a:fld>
            <a:endParaRPr lang="en-CA" dirty="0"/>
          </a:p>
        </p:txBody>
      </p:sp>
      <p:pic>
        <p:nvPicPr>
          <p:cNvPr id="5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7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20</a:t>
            </a:fld>
            <a:endParaRPr lang="en-CA"/>
          </a:p>
        </p:txBody>
      </p:sp>
      <p:pic>
        <p:nvPicPr>
          <p:cNvPr id="3" name="Picture 2" descr="Screen Shot 2015-10-26 at 11.33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0648"/>
            <a:ext cx="3205459" cy="6243139"/>
          </a:xfrm>
          <a:prstGeom prst="rect">
            <a:avLst/>
          </a:prstGeom>
        </p:spPr>
      </p:pic>
      <p:pic>
        <p:nvPicPr>
          <p:cNvPr id="4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21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86EA8-A1F0-485C-B6B9-0C39B0699E71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50041" y="535083"/>
            <a:ext cx="3027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Acknowledgements:</a:t>
            </a:r>
          </a:p>
          <a:p>
            <a:endParaRPr lang="en-CA" sz="1600" dirty="0" smtClean="0"/>
          </a:p>
          <a:p>
            <a:r>
              <a:rPr lang="en-CA" sz="1600" dirty="0" smtClean="0"/>
              <a:t>CBST science working group:</a:t>
            </a:r>
          </a:p>
          <a:p>
            <a:r>
              <a:rPr lang="en-CA" sz="1600" dirty="0"/>
              <a:t> </a:t>
            </a:r>
            <a:r>
              <a:rPr lang="en-CA" sz="1600" dirty="0" smtClean="0"/>
              <a:t>    Lee Charleson</a:t>
            </a:r>
          </a:p>
          <a:p>
            <a:r>
              <a:rPr lang="en-CA" sz="1600" dirty="0" smtClean="0"/>
              <a:t>     Leslie </a:t>
            </a:r>
            <a:r>
              <a:rPr lang="en-CA" sz="1600" dirty="0"/>
              <a:t>McAuley</a:t>
            </a:r>
          </a:p>
          <a:p>
            <a:r>
              <a:rPr lang="en-CA" sz="1600" dirty="0" smtClean="0"/>
              <a:t>     Nick </a:t>
            </a:r>
            <a:r>
              <a:rPr lang="en-CA" sz="1600" dirty="0"/>
              <a:t>Ukrainetz</a:t>
            </a:r>
          </a:p>
          <a:p>
            <a:r>
              <a:rPr lang="en-CA" sz="1600" dirty="0" smtClean="0"/>
              <a:t>     Tongli </a:t>
            </a:r>
            <a:r>
              <a:rPr lang="en-CA" sz="1600" dirty="0"/>
              <a:t>Wang</a:t>
            </a:r>
          </a:p>
          <a:p>
            <a:r>
              <a:rPr lang="en-CA" sz="1600" dirty="0" smtClean="0"/>
              <a:t>     Alvin Yanchuk</a:t>
            </a:r>
          </a:p>
          <a:p>
            <a:r>
              <a:rPr lang="en-CA" sz="1600" dirty="0" smtClean="0"/>
              <a:t>     Susan </a:t>
            </a:r>
            <a:r>
              <a:rPr lang="en-CA" sz="1600" dirty="0" err="1" smtClean="0"/>
              <a:t>Zedel</a:t>
            </a:r>
            <a:endParaRPr lang="en-CA" sz="1600" dirty="0" smtClean="0"/>
          </a:p>
          <a:p>
            <a:r>
              <a:rPr lang="en-CA" sz="1600" dirty="0" err="1" smtClean="0"/>
              <a:t>ForSite</a:t>
            </a:r>
            <a:r>
              <a:rPr lang="en-CA" sz="1600" dirty="0" smtClean="0"/>
              <a:t> Consultants Ltd.</a:t>
            </a:r>
            <a:endParaRPr lang="en-CA" sz="1600" dirty="0"/>
          </a:p>
        </p:txBody>
      </p:sp>
      <p:pic>
        <p:nvPicPr>
          <p:cNvPr id="5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8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4050" y="2996955"/>
            <a:ext cx="30243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100" dirty="0"/>
          </a:p>
          <a:p>
            <a:endParaRPr lang="en-CA" sz="2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4144-2828-4579-81D5-50043D015794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10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052736"/>
            <a:ext cx="424847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dirty="0"/>
              <a:t>Glimpse </a:t>
            </a:r>
            <a:endParaRPr lang="en-CA" dirty="0" smtClean="0"/>
          </a:p>
          <a:p>
            <a:pPr>
              <a:defRPr/>
            </a:pPr>
            <a:endParaRPr lang="en-CA" dirty="0"/>
          </a:p>
          <a:p>
            <a:pPr>
              <a:defRPr/>
            </a:pPr>
            <a:r>
              <a:rPr lang="en-CA" dirty="0"/>
              <a:t>BB, CH and pest resistance genetically programmed to climate of grandparents &gt; </a:t>
            </a:r>
            <a:r>
              <a:rPr lang="en-CA" dirty="0" smtClean="0"/>
              <a:t>Impacts</a:t>
            </a:r>
          </a:p>
          <a:p>
            <a:pPr>
              <a:defRPr/>
            </a:pPr>
            <a:endParaRPr lang="en-CA" dirty="0"/>
          </a:p>
          <a:p>
            <a:pPr>
              <a:defRPr/>
            </a:pPr>
            <a:r>
              <a:rPr lang="en-CA" dirty="0" smtClean="0"/>
              <a:t>Exaggerated&lt; </a:t>
            </a:r>
            <a:r>
              <a:rPr lang="en-CA" dirty="0"/>
              <a:t>32 years in elevated </a:t>
            </a:r>
            <a:r>
              <a:rPr lang="en-CA" dirty="0" smtClean="0"/>
              <a:t>temp</a:t>
            </a:r>
          </a:p>
          <a:p>
            <a:pPr>
              <a:defRPr/>
            </a:pPr>
            <a:endParaRPr lang="en-CA" dirty="0"/>
          </a:p>
          <a:p>
            <a:r>
              <a:rPr lang="en-CA" dirty="0"/>
              <a:t>Reforestation paradigm “local is best” &gt; </a:t>
            </a:r>
            <a:r>
              <a:rPr lang="en-CA" dirty="0" err="1"/>
              <a:t>decr</a:t>
            </a:r>
            <a:r>
              <a:rPr lang="en-CA" dirty="0"/>
              <a:t>. ecological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182630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apTree logo 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043" y="6513194"/>
            <a:ext cx="1532923" cy="344806"/>
          </a:xfrm>
          <a:prstGeom prst="rect">
            <a:avLst/>
          </a:prstGeom>
        </p:spPr>
      </p:pic>
      <p:sp>
        <p:nvSpPr>
          <p:cNvPr id="16" name="Title 6"/>
          <p:cNvSpPr txBox="1">
            <a:spLocks/>
          </p:cNvSpPr>
          <p:nvPr/>
        </p:nvSpPr>
        <p:spPr>
          <a:xfrm>
            <a:off x="1589840" y="328668"/>
            <a:ext cx="5952203" cy="796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6633"/>
                </a:solidFill>
                <a:latin typeface="Arial"/>
                <a:cs typeface="Arial"/>
              </a:rPr>
              <a:t>Observed climate trends &amp; impacts</a:t>
            </a:r>
          </a:p>
        </p:txBody>
      </p:sp>
      <p:pic>
        <p:nvPicPr>
          <p:cNvPr id="1027" name="Picture 3" descr="C:\Users\ahamann\Documents\3. Funding\6. Genome Canada\2011-01-26 Toronto Meeting\map-anomal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505">
            <a:off x="1727713" y="1257311"/>
            <a:ext cx="2853954" cy="21538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03418" y="896698"/>
            <a:ext cx="329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25-year trend in precipitation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1175" y="867514"/>
            <a:ext cx="347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25-year trend in winter temperature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ahamann\Documents\3. Funding\6. Genome Canada\2011-01-26 Toronto Meeting\map-anomaly-lege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954" y="3479372"/>
            <a:ext cx="2955472" cy="415231"/>
          </a:xfrm>
          <a:prstGeom prst="rect">
            <a:avLst/>
          </a:prstGeom>
          <a:noFill/>
        </p:spPr>
      </p:pic>
      <p:pic>
        <p:nvPicPr>
          <p:cNvPr id="3" name="Picture 3" descr="C:\Users\ahamann\Documents\3. Funding\6. Genome Canada\2011-01-26 Toronto Meeting\mcmt-ma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750">
            <a:off x="5192348" y="1246944"/>
            <a:ext cx="2930071" cy="2168940"/>
          </a:xfrm>
          <a:prstGeom prst="rect">
            <a:avLst/>
          </a:prstGeom>
          <a:noFill/>
        </p:spPr>
      </p:pic>
      <p:pic>
        <p:nvPicPr>
          <p:cNvPr id="1029" name="Picture 5" descr="C:\Users\ahamann\Documents\3. Funding\6. Genome Canada\2011-01-26 Toronto Meeting\mcmt-anomaly-lege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859" y="3457202"/>
            <a:ext cx="2335634" cy="425809"/>
          </a:xfrm>
          <a:prstGeom prst="rect">
            <a:avLst/>
          </a:prstGeom>
          <a:noFill/>
        </p:spPr>
      </p:pic>
      <p:pic>
        <p:nvPicPr>
          <p:cNvPr id="12" name="Picture 6" descr="Untitled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123" y="4464996"/>
            <a:ext cx="2296128" cy="164397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09123" y="4157219"/>
            <a:ext cx="2160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Spruce &amp; aspen dieback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6202" y="4157219"/>
            <a:ext cx="2350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  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Dothistroma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needle cast 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6468" y="4157219"/>
            <a:ext cx="2160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Mountain pine beetle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4918" y="6108970"/>
            <a:ext cx="2160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Hogg 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cs typeface="Arial"/>
              </a:rPr>
              <a:t>et al.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2008</a:t>
            </a:r>
          </a:p>
          <a:p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Michaelian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cs typeface="Arial"/>
              </a:rPr>
              <a:t>et al.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2010 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6468" y="6108970"/>
            <a:ext cx="2160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   Allen 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cs typeface="Arial"/>
              </a:rPr>
              <a:t>et al.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2010 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9840" y="6108970"/>
            <a:ext cx="2160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 Woods </a:t>
            </a:r>
            <a:r>
              <a:rPr lang="en-US" sz="1400" i="1" dirty="0" smtClean="0">
                <a:solidFill>
                  <a:prstClr val="black"/>
                </a:solidFill>
                <a:latin typeface="Arial"/>
                <a:cs typeface="Arial"/>
              </a:rPr>
              <a:t>et al.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2006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0" name="Picture 12" descr="Untitled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2666" y="4473102"/>
            <a:ext cx="2223845" cy="1635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2" descr="MP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87" y="4464996"/>
            <a:ext cx="2191965" cy="164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1233660" y="2929782"/>
            <a:ext cx="1929586" cy="5252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3392404" y="2585403"/>
            <a:ext cx="1929588" cy="12140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6374728" y="3109740"/>
            <a:ext cx="1530753" cy="5642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03649" y="116632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Risks associated with inaction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968882" y="6510536"/>
            <a:ext cx="2018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 smtClean="0"/>
              <a:t>Image: Sally Aitken/Andreas Hamann</a:t>
            </a:r>
            <a:endParaRPr lang="en-CA" sz="900" dirty="0"/>
          </a:p>
        </p:txBody>
      </p:sp>
      <p:pic>
        <p:nvPicPr>
          <p:cNvPr id="26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9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5</a:t>
            </a:fld>
            <a:endParaRPr lang="en-CA"/>
          </a:p>
        </p:txBody>
      </p:sp>
      <p:pic>
        <p:nvPicPr>
          <p:cNvPr id="6" name="Picture 3" descr="geneticswithleg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1571625"/>
            <a:ext cx="576897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6</a:t>
            </a:fld>
            <a:endParaRPr lang="en-C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485527"/>
              </p:ext>
            </p:extLst>
          </p:nvPr>
        </p:nvGraphicFramePr>
        <p:xfrm>
          <a:off x="-30305" y="395636"/>
          <a:ext cx="4680520" cy="60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Acrobat Document" r:id="rId3" imgW="5829233" imgH="7543775" progId="AcroExch.Document.7">
                  <p:embed/>
                </p:oleObj>
              </mc:Choice>
              <mc:Fallback>
                <p:oleObj name="Acrobat Document" r:id="rId3" imgW="5829233" imgH="75437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305" y="395636"/>
                        <a:ext cx="4680520" cy="60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H:\pix\Prov tests\Illingworth sites and provs assessed at age 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668" y="404664"/>
            <a:ext cx="461833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1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411413" y="188913"/>
          <a:ext cx="6553200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7" name="Chart" r:id="rId5" imgW="6019800" imgH="4438802" progId="Excel.Sheet.8">
                  <p:embed/>
                </p:oleObj>
              </mc:Choice>
              <mc:Fallback>
                <p:oleObj name="Chart" r:id="rId5" imgW="6019800" imgH="44388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88913"/>
                        <a:ext cx="6553200" cy="483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9663" name="Freeform 15"/>
          <p:cNvSpPr>
            <a:spLocks/>
          </p:cNvSpPr>
          <p:nvPr/>
        </p:nvSpPr>
        <p:spPr bwMode="auto">
          <a:xfrm>
            <a:off x="4643438" y="1555750"/>
            <a:ext cx="1368425" cy="2593975"/>
          </a:xfrm>
          <a:custGeom>
            <a:avLst/>
            <a:gdLst>
              <a:gd name="T0" fmla="*/ 1584 w 864"/>
              <a:gd name="T1" fmla="*/ 2593975 h 1634"/>
              <a:gd name="T2" fmla="*/ 0 w 864"/>
              <a:gd name="T3" fmla="*/ 133350 h 1634"/>
              <a:gd name="T4" fmla="*/ 114035 w 864"/>
              <a:gd name="T5" fmla="*/ 38100 h 1634"/>
              <a:gd name="T6" fmla="*/ 316765 w 864"/>
              <a:gd name="T7" fmla="*/ 0 h 1634"/>
              <a:gd name="T8" fmla="*/ 487818 w 864"/>
              <a:gd name="T9" fmla="*/ 19050 h 1634"/>
              <a:gd name="T10" fmla="*/ 734895 w 864"/>
              <a:gd name="T11" fmla="*/ 146050 h 1634"/>
              <a:gd name="T12" fmla="*/ 1038989 w 864"/>
              <a:gd name="T13" fmla="*/ 361950 h 1634"/>
              <a:gd name="T14" fmla="*/ 1229048 w 864"/>
              <a:gd name="T15" fmla="*/ 527050 h 1634"/>
              <a:gd name="T16" fmla="*/ 1368425 w 864"/>
              <a:gd name="T17" fmla="*/ 654050 h 1634"/>
              <a:gd name="T18" fmla="*/ 1366841 w 864"/>
              <a:gd name="T19" fmla="*/ 2593975 h 1634"/>
              <a:gd name="T20" fmla="*/ 1584 w 864"/>
              <a:gd name="T21" fmla="*/ 2593975 h 16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1634"/>
              <a:gd name="T35" fmla="*/ 864 w 864"/>
              <a:gd name="T36" fmla="*/ 1634 h 163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1634">
                <a:moveTo>
                  <a:pt x="1" y="1634"/>
                </a:moveTo>
                <a:lnTo>
                  <a:pt x="0" y="84"/>
                </a:lnTo>
                <a:lnTo>
                  <a:pt x="72" y="24"/>
                </a:lnTo>
                <a:lnTo>
                  <a:pt x="200" y="0"/>
                </a:lnTo>
                <a:lnTo>
                  <a:pt x="308" y="12"/>
                </a:lnTo>
                <a:lnTo>
                  <a:pt x="464" y="92"/>
                </a:lnTo>
                <a:lnTo>
                  <a:pt x="656" y="228"/>
                </a:lnTo>
                <a:lnTo>
                  <a:pt x="776" y="332"/>
                </a:lnTo>
                <a:lnTo>
                  <a:pt x="864" y="412"/>
                </a:lnTo>
                <a:lnTo>
                  <a:pt x="863" y="1634"/>
                </a:lnTo>
                <a:lnTo>
                  <a:pt x="1" y="1634"/>
                </a:lnTo>
                <a:close/>
              </a:path>
            </a:pathLst>
          </a:custGeom>
          <a:solidFill>
            <a:srgbClr val="FFFF00">
              <a:alpha val="6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79666" name="Freeform 18"/>
          <p:cNvSpPr>
            <a:spLocks/>
          </p:cNvSpPr>
          <p:nvPr/>
        </p:nvSpPr>
        <p:spPr bwMode="auto">
          <a:xfrm>
            <a:off x="4635500" y="990600"/>
            <a:ext cx="1374775" cy="3159125"/>
          </a:xfrm>
          <a:custGeom>
            <a:avLst/>
            <a:gdLst>
              <a:gd name="T0" fmla="*/ 9525 w 866"/>
              <a:gd name="T1" fmla="*/ 3159125 h 1990"/>
              <a:gd name="T2" fmla="*/ 0 w 866"/>
              <a:gd name="T3" fmla="*/ 1047750 h 1990"/>
              <a:gd name="T4" fmla="*/ 241300 w 866"/>
              <a:gd name="T5" fmla="*/ 533400 h 1990"/>
              <a:gd name="T6" fmla="*/ 374650 w 866"/>
              <a:gd name="T7" fmla="*/ 317500 h 1990"/>
              <a:gd name="T8" fmla="*/ 508000 w 866"/>
              <a:gd name="T9" fmla="*/ 146050 h 1990"/>
              <a:gd name="T10" fmla="*/ 615950 w 866"/>
              <a:gd name="T11" fmla="*/ 69850 h 1990"/>
              <a:gd name="T12" fmla="*/ 730250 w 866"/>
              <a:gd name="T13" fmla="*/ 6350 h 1990"/>
              <a:gd name="T14" fmla="*/ 908050 w 866"/>
              <a:gd name="T15" fmla="*/ 0 h 1990"/>
              <a:gd name="T16" fmla="*/ 1092200 w 866"/>
              <a:gd name="T17" fmla="*/ 76200 h 1990"/>
              <a:gd name="T18" fmla="*/ 1263650 w 866"/>
              <a:gd name="T19" fmla="*/ 215900 h 1990"/>
              <a:gd name="T20" fmla="*/ 1371600 w 866"/>
              <a:gd name="T21" fmla="*/ 323850 h 1990"/>
              <a:gd name="T22" fmla="*/ 1374775 w 866"/>
              <a:gd name="T23" fmla="*/ 3159125 h 1990"/>
              <a:gd name="T24" fmla="*/ 9525 w 866"/>
              <a:gd name="T25" fmla="*/ 3159125 h 19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6"/>
              <a:gd name="T40" fmla="*/ 0 h 1990"/>
              <a:gd name="T41" fmla="*/ 866 w 866"/>
              <a:gd name="T42" fmla="*/ 1990 h 199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6" h="1990">
                <a:moveTo>
                  <a:pt x="6" y="1990"/>
                </a:moveTo>
                <a:lnTo>
                  <a:pt x="0" y="660"/>
                </a:lnTo>
                <a:lnTo>
                  <a:pt x="152" y="336"/>
                </a:lnTo>
                <a:lnTo>
                  <a:pt x="236" y="200"/>
                </a:lnTo>
                <a:lnTo>
                  <a:pt x="320" y="92"/>
                </a:lnTo>
                <a:lnTo>
                  <a:pt x="388" y="44"/>
                </a:lnTo>
                <a:lnTo>
                  <a:pt x="460" y="4"/>
                </a:lnTo>
                <a:lnTo>
                  <a:pt x="572" y="0"/>
                </a:lnTo>
                <a:lnTo>
                  <a:pt x="688" y="48"/>
                </a:lnTo>
                <a:lnTo>
                  <a:pt x="796" y="136"/>
                </a:lnTo>
                <a:lnTo>
                  <a:pt x="864" y="204"/>
                </a:lnTo>
                <a:lnTo>
                  <a:pt x="866" y="1990"/>
                </a:lnTo>
                <a:lnTo>
                  <a:pt x="6" y="1990"/>
                </a:lnTo>
                <a:close/>
              </a:path>
            </a:pathLst>
          </a:custGeom>
          <a:solidFill>
            <a:srgbClr val="66FF33">
              <a:alpha val="4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4" name="Group 3"/>
          <p:cNvGrpSpPr/>
          <p:nvPr/>
        </p:nvGrpSpPr>
        <p:grpSpPr>
          <a:xfrm>
            <a:off x="4402276" y="404664"/>
            <a:ext cx="1662014" cy="3672036"/>
            <a:chOff x="4402276" y="404664"/>
            <a:chExt cx="1662014" cy="3672036"/>
          </a:xfrm>
        </p:grpSpPr>
        <p:sp>
          <p:nvSpPr>
            <p:cNvPr id="1179655" name="Line 7"/>
            <p:cNvSpPr>
              <a:spLocks noChangeShapeType="1"/>
            </p:cNvSpPr>
            <p:nvPr/>
          </p:nvSpPr>
          <p:spPr bwMode="auto">
            <a:xfrm flipV="1">
              <a:off x="4643438" y="836613"/>
              <a:ext cx="0" cy="32400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79656" name="Line 8"/>
            <p:cNvSpPr>
              <a:spLocks noChangeShapeType="1"/>
            </p:cNvSpPr>
            <p:nvPr/>
          </p:nvSpPr>
          <p:spPr bwMode="auto">
            <a:xfrm flipV="1">
              <a:off x="6011863" y="836613"/>
              <a:ext cx="0" cy="32400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" name="TextBox 2"/>
            <p:cNvSpPr txBox="1"/>
            <p:nvPr/>
          </p:nvSpPr>
          <p:spPr>
            <a:xfrm rot="16200000">
              <a:off x="4265283" y="633062"/>
              <a:ext cx="5355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100" dirty="0" smtClean="0"/>
                <a:t>plant</a:t>
              </a:r>
              <a:endParaRPr lang="en-CA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5609449" y="597895"/>
              <a:ext cx="6480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100" dirty="0" smtClean="0"/>
                <a:t>harvest</a:t>
              </a:r>
              <a:endParaRPr lang="en-CA" sz="1100" dirty="0"/>
            </a:p>
          </p:txBody>
        </p:sp>
      </p:grp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16013" y="2492896"/>
            <a:ext cx="2519362" cy="515937"/>
            <a:chOff x="1115616" y="2852936"/>
            <a:chExt cx="2520280" cy="515931"/>
          </a:xfrm>
        </p:grpSpPr>
        <p:cxnSp>
          <p:nvCxnSpPr>
            <p:cNvPr id="6153" name="Straight Connector 8"/>
            <p:cNvCxnSpPr>
              <a:cxnSpLocks noChangeShapeType="1"/>
            </p:cNvCxnSpPr>
            <p:nvPr/>
          </p:nvCxnSpPr>
          <p:spPr bwMode="auto">
            <a:xfrm rot="10800000">
              <a:off x="1115616" y="3368867"/>
              <a:ext cx="158417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54" name="Straight Connector 9"/>
            <p:cNvCxnSpPr>
              <a:cxnSpLocks noChangeShapeType="1"/>
            </p:cNvCxnSpPr>
            <p:nvPr/>
          </p:nvCxnSpPr>
          <p:spPr bwMode="auto">
            <a:xfrm rot="10800000">
              <a:off x="1115616" y="2852936"/>
              <a:ext cx="252028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55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1295636" y="3104964"/>
              <a:ext cx="504056" cy="158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6156" name="TextBox 11"/>
            <p:cNvSpPr txBox="1">
              <a:spLocks noChangeArrowheads="1"/>
            </p:cNvSpPr>
            <p:nvPr/>
          </p:nvSpPr>
          <p:spPr bwMode="auto">
            <a:xfrm>
              <a:off x="1619672" y="2924944"/>
              <a:ext cx="792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22%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15617" y="3068960"/>
            <a:ext cx="1266037" cy="844218"/>
            <a:chOff x="1115617" y="3429000"/>
            <a:chExt cx="1266037" cy="844218"/>
          </a:xfrm>
        </p:grpSpPr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1589855" y="3653171"/>
              <a:ext cx="791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-30%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8"/>
            <p:cNvCxnSpPr>
              <a:cxnSpLocks noChangeShapeType="1"/>
            </p:cNvCxnSpPr>
            <p:nvPr/>
          </p:nvCxnSpPr>
          <p:spPr bwMode="auto">
            <a:xfrm flipH="1">
              <a:off x="1115617" y="4273218"/>
              <a:ext cx="79179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1547112" y="3429000"/>
              <a:ext cx="1586" cy="844218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pic>
        <p:nvPicPr>
          <p:cNvPr id="20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8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17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17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63" grpId="0" animBg="1"/>
      <p:bldP spid="11796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8</a:t>
            </a:fld>
            <a:endParaRPr lang="en-CA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007313"/>
              </p:ext>
            </p:extLst>
          </p:nvPr>
        </p:nvGraphicFramePr>
        <p:xfrm>
          <a:off x="1331640" y="980728"/>
          <a:ext cx="6553200" cy="476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4" imgW="6000902" imgH="4362602" progId="Excel.Sheet.8">
                  <p:embed/>
                </p:oleObj>
              </mc:Choice>
              <mc:Fallback>
                <p:oleObj name="Chart" r:id="rId4" imgW="6000902" imgH="43626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80728"/>
                        <a:ext cx="6553200" cy="476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39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D13A-A84D-49D8-8512-3B4CEF115DD3}" type="slidenum">
              <a:rPr lang="en-CA" smtClean="0"/>
              <a:t>9</a:t>
            </a:fld>
            <a:endParaRPr lang="en-CA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3608" y="3212976"/>
            <a:ext cx="2586632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/>
              <a:t>Species: coastal yellow-cedar </a:t>
            </a:r>
            <a:endParaRPr lang="en-US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96136" y="3140968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/>
              <a:t>Species: western larch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43608" y="2636912"/>
            <a:ext cx="7267152" cy="342828"/>
            <a:chOff x="1115616" y="532025"/>
            <a:chExt cx="7267152" cy="342828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115616" y="536299"/>
              <a:ext cx="25866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 smtClean="0"/>
                <a:t>Test site: Fort St. John</a:t>
              </a:r>
              <a:endParaRPr lang="en-US" sz="1600" dirty="0"/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5796136" y="532025"/>
              <a:ext cx="25866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 smtClean="0"/>
                <a:t>Test site: Fort St. John</a:t>
              </a:r>
              <a:endParaRPr lang="en-US" sz="1600" dirty="0"/>
            </a:p>
          </p:txBody>
        </p:sp>
      </p:grpSp>
      <p:pic>
        <p:nvPicPr>
          <p:cNvPr id="10" name="Picture 2" descr="http://www.nro.gov.bc.ca/nrs/sdlc/images/logo_bcgov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85" y="6530733"/>
            <a:ext cx="574453" cy="2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7239</TotalTime>
  <Words>576</Words>
  <Application>Microsoft Macintosh PowerPoint</Application>
  <PresentationFormat>On-screen Show (4:3)</PresentationFormat>
  <Paragraphs>158</Paragraphs>
  <Slides>21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Acrobat Document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O'Neill, Greg A FLNR:EX</dc:creator>
  <cp:lastModifiedBy>Lisa Marak</cp:lastModifiedBy>
  <cp:revision>441</cp:revision>
  <cp:lastPrinted>2014-11-11T22:51:07Z</cp:lastPrinted>
  <dcterms:created xsi:type="dcterms:W3CDTF">2013-10-16T22:01:13Z</dcterms:created>
  <dcterms:modified xsi:type="dcterms:W3CDTF">2015-10-26T18:38:20Z</dcterms:modified>
</cp:coreProperties>
</file>